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8" r:id="rId3"/>
    <p:sldId id="271" r:id="rId4"/>
    <p:sldId id="259" r:id="rId5"/>
    <p:sldId id="260" r:id="rId6"/>
    <p:sldId id="262" r:id="rId7"/>
    <p:sldId id="261" r:id="rId8"/>
    <p:sldId id="263" r:id="rId9"/>
    <p:sldId id="264" r:id="rId10"/>
    <p:sldId id="272" r:id="rId11"/>
    <p:sldId id="269" r:id="rId12"/>
    <p:sldId id="273" r:id="rId13"/>
    <p:sldId id="274" r:id="rId14"/>
  </p:sldIdLst>
  <p:sldSz cx="9144000" cy="5143500" type="screen16x9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k Mustafa (cakmustafa)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28E66F-FA36-49F9-B632-7DC7366EE031}">
  <a:tblStyle styleId="{9C28E66F-FA36-49F9-B632-7DC7366EE0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393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e2a888c55_0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e2a888c55_0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e2a888c55_0_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e2a888c55_0_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e2a888c55_0_1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e2a888c55_0_1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e2a888c55_0_1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e2a888c55_0_1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5e2a888c55_0_1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5e2a888c55_0_1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e2a888c55_0_1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e2a888c55_0_1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2a888c55_0_1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2a888c55_0_1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e2db85153_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e2db85153_5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mlab.ie.cuhk.edu.hk/projects/CelebA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448834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Face recognition project</a:t>
            </a:r>
            <a:endParaRPr dirty="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099514"/>
            <a:ext cx="3470700" cy="6525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Dana Putra Kembara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VisionX</a:t>
            </a:r>
            <a:endParaRPr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78093-08FF-11D9-AD4F-7F593664B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8A971A-0934-253F-ADA8-CA56FB2A4D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164036"/>
            <a:ext cx="7038900" cy="1630680"/>
          </a:xfrm>
        </p:spPr>
        <p:txBody>
          <a:bodyPr>
            <a:normAutofit/>
          </a:bodyPr>
          <a:lstStyle/>
          <a:p>
            <a:r>
              <a:rPr lang="en-US" dirty="0"/>
              <a:t>ResNet18 outperformed all models on every metric</a:t>
            </a:r>
          </a:p>
          <a:p>
            <a:r>
              <a:rPr lang="en-US" dirty="0" err="1"/>
              <a:t>GoogLeNet</a:t>
            </a:r>
            <a:r>
              <a:rPr lang="en-US" dirty="0"/>
              <a:t> performed well, closely behind ResNet18</a:t>
            </a:r>
          </a:p>
          <a:p>
            <a:r>
              <a:rPr lang="en-US" dirty="0"/>
              <a:t>VGG16_fw lagged significantly, likely due to freezing weight that limited fine-tuning capability</a:t>
            </a:r>
          </a:p>
          <a:p>
            <a:r>
              <a:rPr lang="en-US" dirty="0"/>
              <a:t>Model performance was influenced by data augmentation, architecture, and hyperparameters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8BDE5D-6689-D609-08AF-356E2F53D0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2255361"/>
              </p:ext>
            </p:extLst>
          </p:nvPr>
        </p:nvGraphicFramePr>
        <p:xfrm>
          <a:off x="356316" y="2910572"/>
          <a:ext cx="8512939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98997">
                  <a:extLst>
                    <a:ext uri="{9D8B030D-6E8A-4147-A177-3AD203B41FA5}">
                      <a16:colId xmlns:a16="http://schemas.microsoft.com/office/drawing/2014/main" val="408988359"/>
                    </a:ext>
                  </a:extLst>
                </a:gridCol>
                <a:gridCol w="1069308">
                  <a:extLst>
                    <a:ext uri="{9D8B030D-6E8A-4147-A177-3AD203B41FA5}">
                      <a16:colId xmlns:a16="http://schemas.microsoft.com/office/drawing/2014/main" val="555859741"/>
                    </a:ext>
                  </a:extLst>
                </a:gridCol>
                <a:gridCol w="1079435">
                  <a:extLst>
                    <a:ext uri="{9D8B030D-6E8A-4147-A177-3AD203B41FA5}">
                      <a16:colId xmlns:a16="http://schemas.microsoft.com/office/drawing/2014/main" val="2293305494"/>
                    </a:ext>
                  </a:extLst>
                </a:gridCol>
                <a:gridCol w="1008730">
                  <a:extLst>
                    <a:ext uri="{9D8B030D-6E8A-4147-A177-3AD203B41FA5}">
                      <a16:colId xmlns:a16="http://schemas.microsoft.com/office/drawing/2014/main" val="2913692734"/>
                    </a:ext>
                  </a:extLst>
                </a:gridCol>
                <a:gridCol w="1064116">
                  <a:extLst>
                    <a:ext uri="{9D8B030D-6E8A-4147-A177-3AD203B41FA5}">
                      <a16:colId xmlns:a16="http://schemas.microsoft.com/office/drawing/2014/main" val="3928685058"/>
                    </a:ext>
                  </a:extLst>
                </a:gridCol>
                <a:gridCol w="1064116">
                  <a:extLst>
                    <a:ext uri="{9D8B030D-6E8A-4147-A177-3AD203B41FA5}">
                      <a16:colId xmlns:a16="http://schemas.microsoft.com/office/drawing/2014/main" val="1384953155"/>
                    </a:ext>
                  </a:extLst>
                </a:gridCol>
                <a:gridCol w="1003477">
                  <a:extLst>
                    <a:ext uri="{9D8B030D-6E8A-4147-A177-3AD203B41FA5}">
                      <a16:colId xmlns:a16="http://schemas.microsoft.com/office/drawing/2014/main" val="2594515130"/>
                    </a:ext>
                  </a:extLst>
                </a:gridCol>
                <a:gridCol w="1124760">
                  <a:extLst>
                    <a:ext uri="{9D8B030D-6E8A-4147-A177-3AD203B41FA5}">
                      <a16:colId xmlns:a16="http://schemas.microsoft.com/office/drawing/2014/main" val="6696864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F1-macro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F1-weighted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Training time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Inference time/image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554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ResNet18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98%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0.968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0.984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0.979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0.98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26.61 min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0.043 s</a:t>
                      </a:r>
                      <a:endParaRPr lang="en-ID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208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GoogLeNet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97.33%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0.964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0.971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0.973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0.973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49.54 min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0.048 s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982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VGG16_fw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90.53%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0.888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0.902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0.905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82.33 min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0.176 s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0853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5076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 and future improvement</a:t>
            </a:r>
            <a:endParaRPr dirty="0"/>
          </a:p>
        </p:txBody>
      </p:sp>
      <p:sp>
        <p:nvSpPr>
          <p:cNvPr id="223" name="Google Shape;223;p26"/>
          <p:cNvSpPr txBox="1">
            <a:spLocks noGrp="1"/>
          </p:cNvSpPr>
          <p:nvPr>
            <p:ph type="body" idx="1"/>
          </p:nvPr>
        </p:nvSpPr>
        <p:spPr>
          <a:xfrm>
            <a:off x="1297500" y="1365161"/>
            <a:ext cx="7038900" cy="31135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dirty="0"/>
              <a:t>Conclusion</a:t>
            </a:r>
          </a:p>
          <a:p>
            <a:pPr marL="742950" lvl="1" indent="-285750">
              <a:spcAft>
                <a:spcPts val="1200"/>
              </a:spcAft>
            </a:pPr>
            <a:r>
              <a:rPr lang="en-US" sz="1200" dirty="0"/>
              <a:t>ResNet18 outperformed </a:t>
            </a:r>
            <a:r>
              <a:rPr lang="en-US" sz="1200" dirty="0" err="1"/>
              <a:t>GoogLeNet</a:t>
            </a:r>
            <a:r>
              <a:rPr lang="en-US" sz="1200" dirty="0"/>
              <a:t> and VGG16_fw with an F1-macro of 0.979, F1-weighted of 0.980, training time of 26.6 min, and inference time of 0.043 s/image. Its high accuracy and efficiency make it ideal for real-world use.</a:t>
            </a:r>
          </a:p>
          <a:p>
            <a:pPr marL="457200" lvl="1" indent="0">
              <a:spcAft>
                <a:spcPts val="1200"/>
              </a:spcAft>
              <a:buNone/>
            </a:pPr>
            <a:endParaRPr lang="en-US" sz="1200" dirty="0"/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Future improvement:</a:t>
            </a:r>
          </a:p>
          <a:p>
            <a:pPr marL="742950" lvl="1" indent="-285750">
              <a:lnSpc>
                <a:spcPct val="110000"/>
              </a:lnSpc>
            </a:pPr>
            <a:r>
              <a:rPr lang="en-US" sz="1200" dirty="0"/>
              <a:t>Increase dataset size from the </a:t>
            </a:r>
            <a:r>
              <a:rPr lang="en-US" sz="1200" dirty="0" err="1"/>
              <a:t>CelebA</a:t>
            </a:r>
            <a:r>
              <a:rPr lang="en-US" sz="1200" dirty="0"/>
              <a:t> dataset</a:t>
            </a:r>
          </a:p>
          <a:p>
            <a:pPr marL="742950" lvl="1" indent="-285750">
              <a:lnSpc>
                <a:spcPct val="110000"/>
              </a:lnSpc>
            </a:pPr>
            <a:r>
              <a:rPr lang="en-US" sz="1200" dirty="0"/>
              <a:t>Apply gender-specific augmentation</a:t>
            </a:r>
          </a:p>
          <a:p>
            <a:pPr marL="742950" lvl="1" indent="-285750">
              <a:lnSpc>
                <a:spcPct val="110000"/>
              </a:lnSpc>
            </a:pPr>
            <a:r>
              <a:rPr lang="en-US" sz="1200" dirty="0"/>
              <a:t>Try different layer-freezing strategies</a:t>
            </a:r>
          </a:p>
          <a:p>
            <a:pPr marL="742950" lvl="1" indent="-285750">
              <a:lnSpc>
                <a:spcPct val="110000"/>
              </a:lnSpc>
            </a:pPr>
            <a:r>
              <a:rPr lang="en-US" sz="1200" dirty="0"/>
              <a:t>Test smaller variants for VGG (VGG11, VGG13)</a:t>
            </a:r>
            <a:endParaRPr lang="en-ID" sz="1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25030-AF7F-7714-DC83-8BC41BBC1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1</a:t>
            </a:r>
            <a:endParaRPr lang="en-ID" dirty="0"/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52772D65-93E1-97A1-024F-4A1369F87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003" y="966709"/>
            <a:ext cx="3975993" cy="404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539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F6C56-E7E2-B23F-199C-5A67C3E9C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2</a:t>
            </a:r>
            <a:endParaRPr lang="en-ID" dirty="0"/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2327B673-7F19-D266-62B4-3A3AAFBD6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500" y="1525970"/>
            <a:ext cx="7038900" cy="209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67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Introduction</a:t>
            </a:r>
            <a:endParaRPr b="1" dirty="0"/>
          </a:p>
          <a:p>
            <a:pPr marL="285750" indent="-285750">
              <a:spcBef>
                <a:spcPts val="1200"/>
              </a:spcBef>
            </a:pPr>
            <a:r>
              <a:rPr lang="en" dirty="0"/>
              <a:t>Increasing demand for automated, accurate, and fair gender classification systems in applications such as demographic analysis, personalized services, and human-computer interaction, especially in cases where metadata is unavailable or unreliable.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Project’s goal:</a:t>
            </a:r>
            <a:endParaRPr b="1" dirty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" i="1" dirty="0"/>
              <a:t>Develop, train, and evaluate three CNN models (ResNet18, VGG16, and GoogleNet) to perform accurate gender classification directly from images.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300E4-E606-7B63-46A3-BE8A076E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Devices and tools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E73B2-5DF4-08FC-F75F-0FC82B3B5A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Hardware:</a:t>
            </a:r>
          </a:p>
          <a:p>
            <a:pPr lvl="1"/>
            <a:r>
              <a:rPr lang="en-US" dirty="0"/>
              <a:t>CPU: Intel Core Ultra 9</a:t>
            </a:r>
          </a:p>
          <a:p>
            <a:pPr lvl="1"/>
            <a:r>
              <a:rPr lang="en-US" dirty="0"/>
              <a:t>GPU: NVIDIA GeForce RTX 4060 (for training and inference)</a:t>
            </a:r>
          </a:p>
          <a:p>
            <a:pPr lvl="1"/>
            <a:r>
              <a:rPr lang="en-US" dirty="0"/>
              <a:t>RAM: 16 GB</a:t>
            </a:r>
          </a:p>
          <a:p>
            <a:pPr marL="146050" indent="0">
              <a:buNone/>
            </a:pPr>
            <a:endParaRPr lang="en-US" dirty="0"/>
          </a:p>
          <a:p>
            <a:r>
              <a:rPr lang="en-US" dirty="0"/>
              <a:t>Software:</a:t>
            </a:r>
          </a:p>
          <a:p>
            <a:pPr lvl="1"/>
            <a:r>
              <a:rPr lang="en-ID" dirty="0"/>
              <a:t>Programming language: Python</a:t>
            </a:r>
          </a:p>
          <a:p>
            <a:pPr lvl="1"/>
            <a:r>
              <a:rPr lang="en-ID" dirty="0"/>
              <a:t>Framework: </a:t>
            </a:r>
            <a:r>
              <a:rPr lang="en-ID" dirty="0" err="1"/>
              <a:t>PyTorch</a:t>
            </a:r>
            <a:endParaRPr lang="en-ID" dirty="0"/>
          </a:p>
          <a:p>
            <a:pPr lvl="1"/>
            <a:r>
              <a:rPr lang="en-ID" dirty="0"/>
              <a:t>Development: VS Code</a:t>
            </a:r>
          </a:p>
          <a:p>
            <a:pPr marL="14605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46997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1"/>
          </p:nvPr>
        </p:nvSpPr>
        <p:spPr>
          <a:xfrm>
            <a:off x="1297500" y="1308086"/>
            <a:ext cx="7038900" cy="3397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CelebA dataset:</a:t>
            </a:r>
          </a:p>
          <a:p>
            <a:pPr marL="285750" indent="-285750"/>
            <a:r>
              <a:rPr lang="en" dirty="0"/>
              <a:t>CelebA is a face attribute dataset with ~200K celebrity images, each with 40 attribute annotations</a:t>
            </a:r>
          </a:p>
          <a:p>
            <a:pPr marL="285750" indent="-285750"/>
            <a:r>
              <a:rPr lang="en" dirty="0"/>
              <a:t>Open source link: </a:t>
            </a:r>
            <a:r>
              <a:rPr lang="en" dirty="0">
                <a:hlinkClick r:id="rId3"/>
              </a:rPr>
              <a:t>https://mmlab.ie.cuhk.edu.hk/projects/CelebA.html</a:t>
            </a:r>
            <a:r>
              <a:rPr lang="en" dirty="0"/>
              <a:t>)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ID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ID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ID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In this project, we only use 5000 images and their annotations of the CelebA dataset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 descr="A collage of two people&#10;&#10;AI-generated content may be incorrect.">
            <a:extLst>
              <a:ext uri="{FF2B5EF4-FFF2-40B4-BE49-F238E27FC236}">
                <a16:creationId xmlns:a16="http://schemas.microsoft.com/office/drawing/2014/main" id="{DE157778-D111-99A2-A8DE-BDA989C71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0062" y="2514577"/>
            <a:ext cx="5996235" cy="14390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pic>
        <p:nvPicPr>
          <p:cNvPr id="3" name="Picture 2" descr="A graph of a person and person&#10;&#10;AI-generated content may be incorrect.">
            <a:extLst>
              <a:ext uri="{FF2B5EF4-FFF2-40B4-BE49-F238E27FC236}">
                <a16:creationId xmlns:a16="http://schemas.microsoft.com/office/drawing/2014/main" id="{EFE6DECD-718E-C607-0BC7-EB11F54A5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912" y="1604493"/>
            <a:ext cx="3681353" cy="2761015"/>
          </a:xfrm>
          <a:prstGeom prst="rect">
            <a:avLst/>
          </a:prstGeom>
        </p:spPr>
      </p:pic>
      <p:sp>
        <p:nvSpPr>
          <p:cNvPr id="4" name="Google Shape;153;p16">
            <a:extLst>
              <a:ext uri="{FF2B5EF4-FFF2-40B4-BE49-F238E27FC236}">
                <a16:creationId xmlns:a16="http://schemas.microsoft.com/office/drawing/2014/main" id="{23E8D4DB-50B7-55C8-B452-FEBB435FC3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97500" y="987380"/>
            <a:ext cx="3725261" cy="36747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Bef>
                <a:spcPts val="1200"/>
              </a:spcBef>
            </a:pPr>
            <a:r>
              <a:rPr lang="en-US" dirty="0"/>
              <a:t>Data cleaning: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sz="1200" dirty="0"/>
              <a:t>Select relevant columns: ‘</a:t>
            </a:r>
            <a:r>
              <a:rPr lang="en-US" sz="1200" dirty="0" err="1"/>
              <a:t>Filepath</a:t>
            </a:r>
            <a:r>
              <a:rPr lang="en-US" sz="1200" dirty="0"/>
              <a:t>’ (image path) and ‘Male’ (gender label)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sz="1200" dirty="0"/>
              <a:t>Filtered labels to match the available image file paths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sz="1200" dirty="0"/>
              <a:t>Converted label into binary: ‘0’ (Female) and ‘1’ (Male)</a:t>
            </a:r>
          </a:p>
          <a:p>
            <a:pPr marL="285750" indent="-285750">
              <a:spcBef>
                <a:spcPts val="1200"/>
              </a:spcBef>
            </a:pPr>
            <a:r>
              <a:rPr lang="en-US" dirty="0"/>
              <a:t>Exploratory data analysis: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sz="1200" dirty="0"/>
              <a:t>Class-imbalance is observed between gender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sz="1200" dirty="0"/>
              <a:t>Stratify is applied to maintain equal gender proportion on each train/</a:t>
            </a:r>
            <a:r>
              <a:rPr lang="en-US" sz="1200" dirty="0" err="1"/>
              <a:t>val</a:t>
            </a:r>
            <a:r>
              <a:rPr lang="en-US" sz="1200" dirty="0"/>
              <a:t>/test set</a:t>
            </a:r>
            <a:endParaRPr sz="12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protocol</a:t>
            </a:r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body" idx="1"/>
          </p:nvPr>
        </p:nvSpPr>
        <p:spPr>
          <a:xfrm>
            <a:off x="1297500" y="931572"/>
            <a:ext cx="7038900" cy="40053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" dirty="0"/>
              <a:t>The dataset splitted into training, validation, and test sets using a 70/15/15 ratio, resulting in 3500 images for training, 750 for validation, and 750 for testing.</a:t>
            </a:r>
          </a:p>
          <a:p>
            <a:endParaRPr lang="en" dirty="0"/>
          </a:p>
          <a:p>
            <a:r>
              <a:rPr lang="en" dirty="0"/>
              <a:t>Data augmentation was implemented with 50% probability:</a:t>
            </a:r>
          </a:p>
          <a:p>
            <a:pPr lvl="1"/>
            <a:r>
              <a:rPr lang="en" sz="1200" dirty="0"/>
              <a:t>RandomRotation(10)</a:t>
            </a:r>
          </a:p>
          <a:p>
            <a:pPr lvl="1"/>
            <a:r>
              <a:rPr lang="en" sz="1200" dirty="0"/>
              <a:t>RandomHorizontalFlip()</a:t>
            </a:r>
          </a:p>
          <a:p>
            <a:pPr lvl="1"/>
            <a:r>
              <a:rPr lang="en" sz="1200" dirty="0"/>
              <a:t>ColorJitter(brightness, contrast, and saturation = 0.2; hue = 0.1)</a:t>
            </a:r>
            <a:endParaRPr sz="1200"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 descr="A collage of two people&#10;&#10;AI-generated content may be incorrect.">
            <a:extLst>
              <a:ext uri="{FF2B5EF4-FFF2-40B4-BE49-F238E27FC236}">
                <a16:creationId xmlns:a16="http://schemas.microsoft.com/office/drawing/2014/main" id="{5253C369-5C55-29C1-F9E1-C03325176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771" y="2724410"/>
            <a:ext cx="5960729" cy="21022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development</a:t>
            </a:r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2728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" dirty="0"/>
              <a:t>Load pre-trained models</a:t>
            </a:r>
          </a:p>
          <a:p>
            <a:pPr marL="146050" indent="0">
              <a:buNone/>
            </a:pPr>
            <a:endParaRPr lang="en" dirty="0"/>
          </a:p>
          <a:p>
            <a:r>
              <a:rPr lang="en" dirty="0"/>
              <a:t>Modify the last layer to solve binary classification problem</a:t>
            </a:r>
          </a:p>
          <a:p>
            <a:endParaRPr lang="en-US" dirty="0"/>
          </a:p>
          <a:p>
            <a:r>
              <a:rPr lang="en-US" dirty="0"/>
              <a:t>Fine-tuned only the classifier of VGG16 model using freezing weight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C4C646-43EF-6152-FC23-9DDB2BE84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0079" y="1094704"/>
            <a:ext cx="4325911" cy="3721944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FDE7BA-1BEA-A683-2603-CECD775E04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373400"/>
              </p:ext>
            </p:extLst>
          </p:nvPr>
        </p:nvGraphicFramePr>
        <p:xfrm>
          <a:off x="1416676" y="3471840"/>
          <a:ext cx="2609024" cy="13448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030309">
                  <a:extLst>
                    <a:ext uri="{9D8B030D-6E8A-4147-A177-3AD203B41FA5}">
                      <a16:colId xmlns:a16="http://schemas.microsoft.com/office/drawing/2014/main" val="2266770054"/>
                    </a:ext>
                  </a:extLst>
                </a:gridCol>
                <a:gridCol w="1578715">
                  <a:extLst>
                    <a:ext uri="{9D8B030D-6E8A-4147-A177-3AD203B41FA5}">
                      <a16:colId xmlns:a16="http://schemas.microsoft.com/office/drawing/2014/main" val="2178719153"/>
                    </a:ext>
                  </a:extLst>
                </a:gridCol>
              </a:tblGrid>
              <a:tr h="33620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Model</a:t>
                      </a:r>
                      <a:endParaRPr lang="en-ID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Trainable parameters</a:t>
                      </a:r>
                      <a:endParaRPr lang="en-ID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7806686"/>
                  </a:ext>
                </a:extLst>
              </a:tr>
              <a:tr h="33620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ResNet18</a:t>
                      </a:r>
                      <a:endParaRPr lang="en-ID" sz="105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>
                          <a:solidFill>
                            <a:schemeClr val="tx1"/>
                          </a:solidFill>
                        </a:rPr>
                        <a:t>11,177,025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025601"/>
                  </a:ext>
                </a:extLst>
              </a:tr>
              <a:tr h="336202">
                <a:tc>
                  <a:txBody>
                    <a:bodyPr/>
                    <a:lstStyle/>
                    <a:p>
                      <a:r>
                        <a:rPr lang="en-US" sz="1050" dirty="0" err="1">
                          <a:solidFill>
                            <a:schemeClr val="tx1"/>
                          </a:solidFill>
                        </a:rPr>
                        <a:t>GoogLeNet</a:t>
                      </a:r>
                      <a:endParaRPr lang="en-ID" sz="105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>
                          <a:solidFill>
                            <a:schemeClr val="tx1"/>
                          </a:solidFill>
                        </a:rPr>
                        <a:t>5,600,929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906449"/>
                  </a:ext>
                </a:extLst>
              </a:tr>
              <a:tr h="33620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VGG16_fw</a:t>
                      </a:r>
                      <a:endParaRPr lang="en-ID" sz="105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>
                          <a:solidFill>
                            <a:schemeClr val="tx1"/>
                          </a:solidFill>
                        </a:rPr>
                        <a:t>4,097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88335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protocol</a:t>
            </a:r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7038900" cy="3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" dirty="0"/>
              <a:t>Hyperparameters used: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146050" indent="0">
              <a:spcBef>
                <a:spcPts val="1200"/>
              </a:spcBef>
              <a:buNone/>
            </a:pPr>
            <a:endParaRPr lang="en" sz="100" dirty="0"/>
          </a:p>
          <a:p>
            <a:pPr>
              <a:spcBef>
                <a:spcPts val="1200"/>
              </a:spcBef>
            </a:pPr>
            <a:r>
              <a:rPr lang="en" dirty="0"/>
              <a:t>Model’s weights are saved at the last epoch</a:t>
            </a:r>
            <a:endParaRPr dirty="0"/>
          </a:p>
        </p:txBody>
      </p:sp>
      <p:graphicFrame>
        <p:nvGraphicFramePr>
          <p:cNvPr id="182" name="Google Shape;182;p20"/>
          <p:cNvGraphicFramePr/>
          <p:nvPr>
            <p:extLst>
              <p:ext uri="{D42A27DB-BD31-4B8C-83A1-F6EECF244321}">
                <p14:modId xmlns:p14="http://schemas.microsoft.com/office/powerpoint/2010/main" val="422522971"/>
              </p:ext>
            </p:extLst>
          </p:nvPr>
        </p:nvGraphicFramePr>
        <p:xfrm>
          <a:off x="1866333" y="1539669"/>
          <a:ext cx="5839526" cy="2347481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61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84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7534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tx1"/>
                          </a:solidFill>
                          <a:sym typeface="Lato"/>
                        </a:rPr>
                        <a:t>Hyperparameter</a:t>
                      </a:r>
                      <a:endParaRPr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tx1"/>
                          </a:solidFill>
                          <a:sym typeface="Lato"/>
                        </a:rPr>
                        <a:t>Value</a:t>
                      </a:r>
                      <a:endParaRPr b="1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276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>
                          <a:solidFill>
                            <a:schemeClr val="tx1"/>
                          </a:solidFill>
                          <a:sym typeface="Lato"/>
                        </a:rPr>
                        <a:t>Epoch</a:t>
                      </a:r>
                      <a:endParaRPr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15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76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Batch size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32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76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Learning rate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0.001 with StepLR(step=5, gamma=0.1)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76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>
                          <a:solidFill>
                            <a:schemeClr val="tx1"/>
                          </a:solidFill>
                          <a:sym typeface="Lato"/>
                        </a:rPr>
                        <a:t>Criterion</a:t>
                      </a:r>
                      <a:endParaRPr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BCELogitLoss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93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Optimizer</a:t>
                      </a:r>
                      <a:endParaRPr sz="1300" dirty="0">
                        <a:solidFill>
                          <a:schemeClr val="tx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Adam</a:t>
                      </a:r>
                      <a:endParaRPr sz="1300" dirty="0">
                        <a:solidFill>
                          <a:schemeClr val="tx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81;p20">
            <a:extLst>
              <a:ext uri="{FF2B5EF4-FFF2-40B4-BE49-F238E27FC236}">
                <a16:creationId xmlns:a16="http://schemas.microsoft.com/office/drawing/2014/main" id="{E1666578-FDC3-E672-890B-DEE1B3F2C8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7038900" cy="3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dirty="0"/>
              <a:t>Performance metrics:</a:t>
            </a:r>
          </a:p>
          <a:p>
            <a:pPr lvl="1"/>
            <a:r>
              <a:rPr lang="en-US" sz="1400" dirty="0"/>
              <a:t>Accuracy</a:t>
            </a:r>
          </a:p>
          <a:p>
            <a:pPr lvl="1"/>
            <a:r>
              <a:rPr lang="en-ID" sz="1400" dirty="0"/>
              <a:t>Precision</a:t>
            </a:r>
          </a:p>
          <a:p>
            <a:pPr lvl="1"/>
            <a:r>
              <a:rPr lang="en-ID" sz="1400" dirty="0"/>
              <a:t>Recall</a:t>
            </a:r>
          </a:p>
          <a:p>
            <a:pPr lvl="1"/>
            <a:r>
              <a:rPr lang="en-ID" sz="1400" dirty="0"/>
              <a:t>F1-Macro</a:t>
            </a:r>
          </a:p>
          <a:p>
            <a:pPr lvl="1"/>
            <a:r>
              <a:rPr lang="en-ID" sz="1400" dirty="0"/>
              <a:t>F1-weighted</a:t>
            </a:r>
          </a:p>
          <a:p>
            <a:pPr marL="615950" lvl="1" indent="0">
              <a:buNone/>
            </a:pPr>
            <a:endParaRPr lang="en-ID" dirty="0"/>
          </a:p>
          <a:p>
            <a:r>
              <a:rPr lang="en-ID" dirty="0"/>
              <a:t>Efficiency metrics</a:t>
            </a:r>
          </a:p>
          <a:p>
            <a:pPr lvl="1"/>
            <a:r>
              <a:rPr lang="en-ID" sz="1400" dirty="0"/>
              <a:t>Training time</a:t>
            </a:r>
          </a:p>
          <a:p>
            <a:pPr lvl="1"/>
            <a:r>
              <a:rPr lang="en-ID" sz="1400" dirty="0"/>
              <a:t>Inference time/image</a:t>
            </a:r>
            <a:endParaRPr sz="1400" dirty="0"/>
          </a:p>
        </p:txBody>
      </p:sp>
      <p:sp>
        <p:nvSpPr>
          <p:cNvPr id="187" name="Google Shape;187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metrics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575</Words>
  <Application>Microsoft Office PowerPoint</Application>
  <PresentationFormat>On-screen Show (16:9)</PresentationFormat>
  <Paragraphs>142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Montserrat</vt:lpstr>
      <vt:lpstr>Lato</vt:lpstr>
      <vt:lpstr>Arial</vt:lpstr>
      <vt:lpstr>Focus</vt:lpstr>
      <vt:lpstr>Face recognition project</vt:lpstr>
      <vt:lpstr>Project description</vt:lpstr>
      <vt:lpstr>Devices and tools</vt:lpstr>
      <vt:lpstr>Dataset</vt:lpstr>
      <vt:lpstr>Dataset</vt:lpstr>
      <vt:lpstr>Training protocol</vt:lpstr>
      <vt:lpstr>Model development</vt:lpstr>
      <vt:lpstr>Training protocol</vt:lpstr>
      <vt:lpstr>Evaluation metrics</vt:lpstr>
      <vt:lpstr>Results and discussion</vt:lpstr>
      <vt:lpstr>Conclusion and future improvement</vt:lpstr>
      <vt:lpstr>Appendix 1</vt:lpstr>
      <vt:lpstr>Appendix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Dana Putra Kembara</cp:lastModifiedBy>
  <cp:revision>4</cp:revision>
  <dcterms:modified xsi:type="dcterms:W3CDTF">2025-06-02T02:46:00Z</dcterms:modified>
</cp:coreProperties>
</file>